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041" r:id="rId1"/>
    <p:sldMasterId id="2147484065" r:id="rId2"/>
    <p:sldMasterId id="2147484463" r:id="rId3"/>
  </p:sldMasterIdLst>
  <p:notesMasterIdLst>
    <p:notesMasterId r:id="rId9"/>
  </p:notesMasterIdLst>
  <p:sldIdLst>
    <p:sldId id="264" r:id="rId4"/>
    <p:sldId id="296" r:id="rId5"/>
    <p:sldId id="297" r:id="rId6"/>
    <p:sldId id="298" r:id="rId7"/>
    <p:sldId id="299" r:id="rId8"/>
  </p:sldIdLst>
  <p:sldSz cx="9144000" cy="6858000" type="screen4x3"/>
  <p:notesSz cx="6858000" cy="9144000"/>
  <p:embeddedFontLst>
    <p:embeddedFont>
      <p:font typeface="BauhausLightCTT" panose="020B0604020202020204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Bauhaus" panose="020B0604020202020204" charset="0"/>
      <p:regular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Wingdings 2" panose="05020102010507070707" pitchFamily="18" charset="2"/>
      <p:regular r:id="rId20"/>
    </p:embeddedFont>
    <p:embeddedFont>
      <p:font typeface="Monotype Corsiva" panose="03010101010201010101" pitchFamily="66" charset="0"/>
      <p:italic r:id="rId21"/>
    </p:embeddedFont>
    <p:embeddedFont>
      <p:font typeface="Calibri Light" panose="020F0302020204030204" pitchFamily="34" charset="0"/>
      <p:regular r:id="rId22"/>
      <p: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F9C7"/>
    <a:srgbClr val="C5DBFF"/>
    <a:srgbClr val="CCCAFE"/>
    <a:srgbClr val="FF9797"/>
    <a:srgbClr val="F8FFB3"/>
    <a:srgbClr val="D9A7D3"/>
    <a:srgbClr val="CFC9D1"/>
    <a:srgbClr val="FEE2EC"/>
    <a:srgbClr val="E5E2D9"/>
    <a:srgbClr val="DC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13" d="100"/>
          <a:sy n="113" d="100"/>
        </p:scale>
        <p:origin x="1590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2.fntdata"/><Relationship Id="rId7" Type="http://schemas.openxmlformats.org/officeDocument/2006/relationships/slide" Target="slides/slide4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637313961000224E-2"/>
          <c:y val="0.20771275935505479"/>
          <c:w val="0.96036268603899977"/>
          <c:h val="0.527120085007290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dPt>
            <c:idx val="0"/>
            <c:bubble3D val="0"/>
            <c:explosion val="8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EF1-4D07-A10C-F86FE4C29B9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EF1-4D07-A10C-F86FE4C29B98}"/>
              </c:ext>
            </c:extLst>
          </c:dPt>
          <c:dLbls>
            <c:dLbl>
              <c:idx val="0"/>
              <c:layout>
                <c:manualLayout>
                  <c:x val="3.3772547731103164E-2"/>
                  <c:y val="-8.75996661558463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EF1-4D07-A10C-F86FE4C29B98}"/>
                </c:ext>
                <c:ext xmlns:c15="http://schemas.microsoft.com/office/drawing/2012/chart" uri="{CE6537A1-D6FC-4f65-9D91-7224C49458BB}">
                  <c15:layout>
                    <c:manualLayout>
                      <c:w val="0.24796771989873465"/>
                      <c:h val="0.1916484632303075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2312461735930007E-3"/>
                  <c:y val="-2.503643809645136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EF1-4D07-A10C-F86FE4C29B98}"/>
                </c:ext>
                <c:ext xmlns:c15="http://schemas.microsoft.com/office/drawing/2012/chart" uri="{CE6537A1-D6FC-4f65-9D91-7224C49458BB}">
                  <c15:layout>
                    <c:manualLayout>
                      <c:w val="0.25922533430091693"/>
                      <c:h val="0.1916484632303075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0.21299999999999999</c:v>
                </c:pt>
                <c:pt idx="1">
                  <c:v>0.78700000000000003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EF1-4D07-A10C-F86FE4C29B9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cap="none" spc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532649150094434"/>
          <c:y val="9.5199803149606299E-2"/>
          <c:w val="0.84399175554568018"/>
          <c:h val="0.7932165354330709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 от использования имущества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dLbl>
              <c:idx val="0"/>
              <c:layout>
                <c:manualLayout>
                  <c:x val="5.605535646771375E-2"/>
                  <c:y val="-1.0430321525828207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2FA1-4C54-9F83-F4A886D9691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2019 год 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1.1000000000000001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A1-4C54-9F83-F4A886D9691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НДФЛ </c:v>
                </c:pt>
              </c:strCache>
            </c:strRef>
          </c:tx>
          <c:spPr>
            <a:pattFill prst="ltDn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0"/>
          <c:dLbls>
            <c:dLbl>
              <c:idx val="0"/>
              <c:layout>
                <c:manualLayout>
                  <c:x val="1.7773649611714116E-2"/>
                  <c:y val="-1.0430321525828207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FA1-4C54-9F83-F4A886D9691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203222897714208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FA1-4C54-9F83-F4A886D9691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8360190814285059E-3"/>
                  <c:y val="5.68933200970501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FA1-4C54-9F83-F4A886D9691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2019 год 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11007.2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FA1-4C54-9F83-F4A886D9691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pattFill prst="ltDnDiag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solidFill>
                <a:schemeClr val="accent3"/>
              </a:solidFill>
            </a:ln>
            <a:effectLst/>
            <a:sp3d>
              <a:contourClr>
                <a:schemeClr val="accent3"/>
              </a:contourClr>
            </a:sp3d>
          </c:spPr>
          <c:invertIfNegative val="0"/>
          <c:dLbls>
            <c:dLbl>
              <c:idx val="0"/>
              <c:layout>
                <c:manualLayout>
                  <c:x val="2.187526106057121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FA1-4C54-9F83-F4A886D9691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2019 год 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907.6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FA1-4C54-9F83-F4A886D9691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 на совокупный доход</c:v>
                </c:pt>
              </c:strCache>
            </c:strRef>
          </c:tx>
          <c:spPr>
            <a:pattFill prst="ltDnDiag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solidFill>
                <a:schemeClr val="accent4"/>
              </a:solidFill>
            </a:ln>
            <a:effectLst/>
            <a:sp3d>
              <a:contourClr>
                <a:schemeClr val="accent4"/>
              </a:contourClr>
            </a:sp3d>
          </c:spPr>
          <c:invertIfNegative val="0"/>
          <c:dLbls>
            <c:dLbl>
              <c:idx val="0"/>
              <c:layout>
                <c:manualLayout>
                  <c:x val="6.5625783181713554E-2"/>
                  <c:y val="-2.2757328038820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FA1-4C54-9F83-F4A886D9691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066961552075599E-2"/>
                  <c:y val="-2.2757328038820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FA1-4C54-9F83-F4A886D9691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4566146397170343E-2"/>
                  <c:y val="-3.413599205823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FA1-4C54-9F83-F4A886D9691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1831846418442638E-2"/>
                  <c:y val="-4.5514656077640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FA1-4C54-9F83-F4A886D9691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2019 год 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4091.4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FA1-4C54-9F83-F4A886D969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3"/>
        <c:gapDepth val="47"/>
        <c:shape val="box"/>
        <c:axId val="208720432"/>
        <c:axId val="208726312"/>
        <c:axId val="0"/>
      </c:bar3DChart>
      <c:catAx>
        <c:axId val="2087204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726312"/>
        <c:crosses val="autoZero"/>
        <c:auto val="1"/>
        <c:lblAlgn val="ctr"/>
        <c:lblOffset val="100"/>
        <c:noMultiLvlLbl val="0"/>
      </c:catAx>
      <c:valAx>
        <c:axId val="208726312"/>
        <c:scaling>
          <c:orientation val="minMax"/>
        </c:scaling>
        <c:delete val="1"/>
        <c:axPos val="b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208720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cap="none" spc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813977429829385E-2"/>
          <c:y val="1.8768851553807454E-2"/>
          <c:w val="0.90773079051900651"/>
          <c:h val="0.778240228697640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noFill/>
            <a:ln w="25400" cap="flat" cmpd="sng" algn="ctr">
              <a:solidFill>
                <a:schemeClr val="accent1">
                  <a:tint val="65000"/>
                </a:schemeClr>
              </a:solidFill>
              <a:miter lim="800000"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9C6A1F8D-50FA-424F-A130-1A7091A21E43}" type="SERIESNAME">
                      <a:rPr lang="ru-RU"/>
                      <a:pPr/>
                      <a:t>[ИМЯ РЯДА]</a:t>
                    </a:fld>
                    <a:r>
                      <a:rPr lang="ru-RU" baseline="0"/>
                      <a:t>; </a:t>
                    </a:r>
                    <a:endParaRPr lang="ru-RU" baseline="0" smtClean="0"/>
                  </a:p>
                  <a:p>
                    <a:fld id="{FCF63BF0-FDE7-4AE6-BDE7-C4D8AC7AED4E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370-4F2D-8ACC-382EDAAD9F3F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53461FC6-E42F-4984-82D4-D0D9FCB2CB52}" type="SERIESNAME">
                      <a:rPr lang="ru-RU"/>
                      <a:pPr/>
                      <a:t>[ИМЯ РЯДА]</a:t>
                    </a:fld>
                    <a:r>
                      <a:rPr lang="ru-RU" baseline="0"/>
                      <a:t>; </a:t>
                    </a:r>
                    <a:endParaRPr lang="ru-RU" baseline="0" smtClean="0"/>
                  </a:p>
                  <a:p>
                    <a:fld id="{BFD6AD7F-13DA-41FE-B7F6-EDE6B23B59DA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C37-4713-922B-250E6BA33091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Темп роста налоговых доходов</c:v>
                </c:pt>
                <c:pt idx="1">
                  <c:v>Темп роста неналоговых доходов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140.5</c:v>
                </c:pt>
                <c:pt idx="1">
                  <c:v>112.7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C37-4713-922B-250E6BA3309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3FE5D6A2-8CB6-48C8-98FF-A50F9D1CD7C7}" type="SERIESNAME">
                      <a:rPr lang="ru-RU"/>
                      <a:pPr/>
                      <a:t>[ИМЯ РЯДА]</a:t>
                    </a:fld>
                    <a:r>
                      <a:rPr lang="ru-RU" baseline="0"/>
                      <a:t>; </a:t>
                    </a:r>
                    <a:endParaRPr lang="ru-RU" baseline="0" smtClean="0"/>
                  </a:p>
                  <a:p>
                    <a:fld id="{811A1928-98CC-474D-A375-C405AA403548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370-4F2D-8ACC-382EDAAD9F3F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5419131E-07A1-4A56-80E6-47E6EFA80070}" type="SERIESNAME">
                      <a:rPr lang="ru-RU"/>
                      <a:pPr/>
                      <a:t>[ИМЯ РЯДА]</a:t>
                    </a:fld>
                    <a:r>
                      <a:rPr lang="ru-RU" baseline="0" smtClean="0"/>
                      <a:t>;</a:t>
                    </a:r>
                  </a:p>
                  <a:p>
                    <a:r>
                      <a:rPr lang="ru-RU" baseline="0" smtClean="0"/>
                      <a:t> </a:t>
                    </a:r>
                    <a:fld id="{6DD96925-9DE4-4F7C-8FED-345D6B03593F}" type="VALUE">
                      <a:rPr lang="ru-RU" baseline="0"/>
                      <a:pPr/>
                      <a:t>[ЗНАЧЕНИЕ]</a:t>
                    </a:fld>
                    <a:endParaRPr lang="ru-RU" baseline="0" smtClean="0"/>
                  </a:p>
                </c:rich>
              </c:tx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C37-4713-922B-250E6BA33091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Темп роста налоговых доходов</c:v>
                </c:pt>
                <c:pt idx="1">
                  <c:v>Темп роста неналоговых доходов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196.3</c:v>
                </c:pt>
                <c:pt idx="1">
                  <c:v>305.3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C37-4713-922B-250E6BA3309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</c:v>
                </c:pt>
              </c:strCache>
            </c:strRef>
          </c:tx>
          <c:spPr>
            <a:noFill/>
            <a:ln w="25400" cap="flat" cmpd="sng" algn="ctr">
              <a:solidFill>
                <a:schemeClr val="accent1">
                  <a:shade val="65000"/>
                </a:schemeClr>
              </a:solidFill>
              <a:miter lim="800000"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E4ECB40D-073E-475F-B27C-751F21328DD2}" type="SERIESNAME">
                      <a:rPr lang="ru-RU"/>
                      <a:pPr/>
                      <a:t>[ИМЯ РЯДА]</a:t>
                    </a:fld>
                    <a:r>
                      <a:rPr lang="ru-RU" baseline="0" smtClean="0"/>
                      <a:t>;</a:t>
                    </a:r>
                  </a:p>
                  <a:p>
                    <a:r>
                      <a:rPr lang="ru-RU" baseline="0" smtClean="0"/>
                      <a:t> </a:t>
                    </a:r>
                    <a:fld id="{65CA7FA4-D86D-4EB8-A0C0-D6AE760CFCED}" type="VALUE">
                      <a:rPr lang="ru-RU" baseline="0"/>
                      <a:pPr/>
                      <a:t>[ЗНАЧЕНИЕ]</a:t>
                    </a:fld>
                    <a:endParaRPr lang="ru-RU" baseline="0" smtClean="0"/>
                  </a:p>
                </c:rich>
              </c:tx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370-4F2D-8ACC-382EDAAD9F3F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BAB55489-918C-4F66-BD4B-8AA1A387FAE0}" type="SERIESNAME">
                      <a:rPr lang="ru-RU"/>
                      <a:pPr/>
                      <a:t>[ИМЯ РЯДА]</a:t>
                    </a:fld>
                    <a:r>
                      <a:rPr lang="ru-RU" baseline="0" smtClean="0"/>
                      <a:t>;</a:t>
                    </a:r>
                  </a:p>
                  <a:p>
                    <a:r>
                      <a:rPr lang="ru-RU" baseline="0" smtClean="0"/>
                      <a:t> </a:t>
                    </a:r>
                    <a:fld id="{FC857038-8FC4-48DD-92B8-16A4CFC65A67}" type="VALUE">
                      <a:rPr lang="ru-RU" baseline="0"/>
                      <a:pPr/>
                      <a:t>[ЗНАЧЕНИЕ]</a:t>
                    </a:fld>
                    <a:endParaRPr lang="ru-RU" baseline="0" smtClean="0"/>
                  </a:p>
                </c:rich>
              </c:tx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370-4F2D-8ACC-382EDAAD9F3F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Темп роста налоговых доходов</c:v>
                </c:pt>
                <c:pt idx="1">
                  <c:v>Темп роста неналоговых доходов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165.4</c:v>
                </c:pt>
                <c:pt idx="1">
                  <c:v>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C37-4713-922B-250E6BA330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35"/>
        <c:axId val="208727488"/>
        <c:axId val="208727096"/>
      </c:barChart>
      <c:catAx>
        <c:axId val="20872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727096"/>
        <c:crosses val="autoZero"/>
        <c:auto val="1"/>
        <c:lblAlgn val="ctr"/>
        <c:lblOffset val="100"/>
        <c:noMultiLvlLbl val="0"/>
      </c:catAx>
      <c:valAx>
        <c:axId val="208727096"/>
        <c:scaling>
          <c:orientation val="minMax"/>
        </c:scaling>
        <c:delete val="0"/>
        <c:axPos val="l"/>
        <c:majorGridlines>
          <c:spPr>
            <a:ln w="9525"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727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28575">
      <a:noFill/>
    </a:ln>
    <a:effectLst/>
  </c:spPr>
  <c:txPr>
    <a:bodyPr/>
    <a:lstStyle/>
    <a:p>
      <a:pPr>
        <a:defRPr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A6-41BA-BD16-2B415A9F3AF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A6-41BA-BD16-2B415A9F3AF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8A6-41BA-BD16-2B415A9F3AF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8A6-41BA-BD16-2B415A9F3A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1 квартал</c:v>
                </c:pt>
                <c:pt idx="1">
                  <c:v>2 квартал</c:v>
                </c:pt>
                <c:pt idx="2">
                  <c:v>3 квартал</c:v>
                </c:pt>
                <c:pt idx="3">
                  <c:v>4 квартал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2175.4</c:v>
                </c:pt>
                <c:pt idx="1">
                  <c:v>2957.3</c:v>
                </c:pt>
                <c:pt idx="2">
                  <c:v>3064.8</c:v>
                </c:pt>
                <c:pt idx="3">
                  <c:v>4152.2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03-4ED5-9328-CCBFFDE1EFD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49C01-4850-405E-AF1A-6A3A7A65E620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C9F78-E7A3-47FD-A67B-AA5BC36E1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367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83" indent="0" algn="ctr">
              <a:buNone/>
              <a:defRPr sz="2100"/>
            </a:lvl2pPr>
            <a:lvl3pPr marL="685766" indent="0" algn="ctr">
              <a:buNone/>
              <a:defRPr sz="1800"/>
            </a:lvl3pPr>
            <a:lvl4pPr marL="1028649" indent="0" algn="ctr">
              <a:buNone/>
              <a:defRPr sz="1500"/>
            </a:lvl4pPr>
            <a:lvl5pPr marL="1371532" indent="0" algn="ctr">
              <a:buNone/>
              <a:defRPr sz="1500"/>
            </a:lvl5pPr>
            <a:lvl6pPr marL="1714414" indent="0" algn="ctr">
              <a:buNone/>
              <a:defRPr sz="1500"/>
            </a:lvl6pPr>
            <a:lvl7pPr marL="2057297" indent="0" algn="ctr">
              <a:buNone/>
              <a:defRPr sz="1500"/>
            </a:lvl7pPr>
            <a:lvl8pPr marL="2400180" indent="0" algn="ctr">
              <a:buNone/>
              <a:defRPr sz="1500"/>
            </a:lvl8pPr>
            <a:lvl9pPr marL="2743063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885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961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360363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0365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024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83" indent="0" algn="ctr">
              <a:buNone/>
              <a:defRPr sz="2100"/>
            </a:lvl2pPr>
            <a:lvl3pPr marL="685766" indent="0" algn="ctr">
              <a:buNone/>
              <a:defRPr sz="1800"/>
            </a:lvl3pPr>
            <a:lvl4pPr marL="1028649" indent="0" algn="ctr">
              <a:buNone/>
              <a:defRPr sz="1500"/>
            </a:lvl4pPr>
            <a:lvl5pPr marL="1371532" indent="0" algn="ctr">
              <a:buNone/>
              <a:defRPr sz="1500"/>
            </a:lvl5pPr>
            <a:lvl6pPr marL="1714414" indent="0" algn="ctr">
              <a:buNone/>
              <a:defRPr sz="1500"/>
            </a:lvl6pPr>
            <a:lvl7pPr marL="2057297" indent="0" algn="ctr">
              <a:buNone/>
              <a:defRPr sz="1500"/>
            </a:lvl7pPr>
            <a:lvl8pPr marL="2400180" indent="0" algn="ctr">
              <a:buNone/>
              <a:defRPr sz="1500"/>
            </a:lvl8pPr>
            <a:lvl9pPr marL="2743063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819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104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0" y="1712425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0" y="4552636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063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740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3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8803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479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7" y="1681852"/>
            <a:ext cx="3867151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883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7" y="2507553"/>
            <a:ext cx="386715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681852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883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507553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848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24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148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8" y="457202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2" y="990600"/>
            <a:ext cx="4629151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8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883" indent="0">
              <a:buNone/>
              <a:defRPr sz="900"/>
            </a:lvl2pPr>
            <a:lvl3pPr marL="685766" indent="0">
              <a:buNone/>
              <a:defRPr sz="751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4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3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84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617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8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2" y="990600"/>
            <a:ext cx="4629151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883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4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3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8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883" indent="0">
              <a:buNone/>
              <a:defRPr sz="900"/>
            </a:lvl2pPr>
            <a:lvl3pPr marL="685766" indent="0">
              <a:buNone/>
              <a:defRPr sz="751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4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3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050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322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360363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0365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137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639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278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8683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389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7168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7031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039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0" y="1712425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0" y="4552636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063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1843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966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963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141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76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3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8803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740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7" y="1681852"/>
            <a:ext cx="3867151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883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7" y="2507553"/>
            <a:ext cx="386715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681852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883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507553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7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1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229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8" y="457202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2" y="990600"/>
            <a:ext cx="4629151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8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883" indent="0">
              <a:buNone/>
              <a:defRPr sz="900"/>
            </a:lvl2pPr>
            <a:lvl3pPr marL="685766" indent="0">
              <a:buNone/>
              <a:defRPr sz="751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4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3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682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8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2" y="990600"/>
            <a:ext cx="4629151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883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4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3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8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883" indent="0">
              <a:buNone/>
              <a:defRPr sz="900"/>
            </a:lvl2pPr>
            <a:lvl3pPr marL="685766" indent="0">
              <a:buNone/>
              <a:defRPr sz="751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4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3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218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">
              <a:schemeClr val="bg2">
                <a:tint val="90000"/>
                <a:alpha val="49000"/>
                <a:lumMod val="66000"/>
                <a:lumOff val="34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7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7" y="1828803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86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4" indent="-171442" algn="l" defTabSz="685766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spcBef>
          <a:spcPct val="20000"/>
        </a:spcBef>
        <a:buFont typeface="Wingdings 2" pitchFamily="18" charset="2"/>
        <a:buChar char="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spcBef>
          <a:spcPct val="20000"/>
        </a:spcBef>
        <a:buFont typeface="Wingdings 2" pitchFamily="18" charset="2"/>
        <a:buChar char="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spcBef>
          <a:spcPct val="20000"/>
        </a:spcBef>
        <a:buFont typeface="Wingdings 2" pitchFamily="18" charset="2"/>
        <a:buChar char="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4" indent="-171442" algn="l" defTabSz="685766" rtl="0" eaLnBrk="1" latinLnBrk="0" hangingPunct="1">
        <a:spcBef>
          <a:spcPct val="20000"/>
        </a:spcBef>
        <a:buFont typeface="Wingdings 2" pitchFamily="18" charset="2"/>
        <a:buChar char="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">
              <a:schemeClr val="bg2">
                <a:tint val="90000"/>
                <a:alpha val="49000"/>
                <a:lumMod val="66000"/>
                <a:lumOff val="34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7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7" y="1828803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50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4" indent="-171442" algn="l" defTabSz="685766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spcBef>
          <a:spcPct val="20000"/>
        </a:spcBef>
        <a:buFont typeface="Wingdings 2" pitchFamily="18" charset="2"/>
        <a:buChar char="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spcBef>
          <a:spcPct val="20000"/>
        </a:spcBef>
        <a:buFont typeface="Wingdings 2" pitchFamily="18" charset="2"/>
        <a:buChar char="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spcBef>
          <a:spcPct val="20000"/>
        </a:spcBef>
        <a:buFont typeface="Wingdings 2" pitchFamily="18" charset="2"/>
        <a:buChar char="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4" indent="-171442" algn="l" defTabSz="685766" rtl="0" eaLnBrk="1" latinLnBrk="0" hangingPunct="1">
        <a:spcBef>
          <a:spcPct val="20000"/>
        </a:spcBef>
        <a:buFont typeface="Wingdings 2" pitchFamily="18" charset="2"/>
        <a:buChar char="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4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4" r:id="rId1"/>
    <p:sldLayoutId id="2147484465" r:id="rId2"/>
    <p:sldLayoutId id="2147484466" r:id="rId3"/>
    <p:sldLayoutId id="2147484467" r:id="rId4"/>
    <p:sldLayoutId id="2147484468" r:id="rId5"/>
    <p:sldLayoutId id="2147484469" r:id="rId6"/>
    <p:sldLayoutId id="2147484470" r:id="rId7"/>
    <p:sldLayoutId id="2147484471" r:id="rId8"/>
    <p:sldLayoutId id="2147484472" r:id="rId9"/>
    <p:sldLayoutId id="2147484473" r:id="rId10"/>
    <p:sldLayoutId id="214748447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9653"/>
            <a:ext cx="9144000" cy="5464098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35496" y="323314"/>
            <a:ext cx="7848872" cy="439703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uhausLightCTT" panose="020B0604020202020204"/>
                <a:cs typeface="Bauhaus" panose="020B0506030404030204" pitchFamily="34" charset="0"/>
              </a:rPr>
              <a:t>Дрязгинское</a:t>
            </a:r>
            <a:r>
              <a:rPr lang="ru-RU" sz="3200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uhausLightCTT" panose="020B0604020202020204"/>
                <a:cs typeface="Bauhaus" panose="020B0506030404030204" pitchFamily="34" charset="0"/>
              </a:rPr>
              <a:t> сельское поселение </a:t>
            </a:r>
            <a:r>
              <a:rPr lang="ru-RU" sz="3200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uhausLightCTT" panose="020B0604020202020204"/>
                <a:cs typeface="Bauhaus" panose="020B0506030404030204" pitchFamily="34" charset="0"/>
              </a:rPr>
              <a:t>Усманского</a:t>
            </a:r>
            <a:r>
              <a:rPr lang="ru-RU" sz="3200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uhausLightCTT" panose="020B0604020202020204"/>
                <a:cs typeface="Bauhaus" panose="020B0506030404030204" pitchFamily="34" charset="0"/>
              </a:rPr>
              <a:t> района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8901" y="4832292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Население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2 002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человек                                              Площадь 5 554,6 га</a:t>
            </a:r>
            <a:endParaRPr lang="ru-RU" sz="2400" baseline="30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  <a:p>
            <a:pPr algn="ctr"/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8024" y="2991252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Состав сельского поселения:</a:t>
            </a:r>
          </a:p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•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ст. Дрязги,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население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1 653 человека;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• село </a:t>
            </a:r>
            <a:r>
              <a:rPr lang="ru-RU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Московка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,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население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324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человек;</a:t>
            </a:r>
          </a:p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• деревня </a:t>
            </a:r>
            <a:r>
              <a:rPr lang="ru-RU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Чернечки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,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население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25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человек.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  <a:p>
            <a:pPr algn="ct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 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4" name="Picture 21" descr="usman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8344" y="116634"/>
            <a:ext cx="1152128" cy="1431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539552" y="6255026"/>
            <a:ext cx="79060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Bauhaus" panose="020B0506030404030204" pitchFamily="34" charset="0"/>
              </a:rPr>
              <a:t>Бюджет сельского поселения </a:t>
            </a:r>
            <a:r>
              <a:rPr lang="ru-RU" sz="1400" dirty="0" err="1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Bauhaus" panose="020B0506030404030204" pitchFamily="34" charset="0"/>
              </a:rPr>
              <a:t>Дрязгинский</a:t>
            </a:r>
            <a:r>
              <a:rPr lang="ru-RU" sz="1400" dirty="0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Bauhaus" panose="020B0506030404030204" pitchFamily="34" charset="0"/>
              </a:rPr>
              <a:t> сельсовет принят </a:t>
            </a:r>
            <a:r>
              <a:rPr lang="ru-RU" sz="14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Bauhaus" panose="020B0506030404030204" pitchFamily="34" charset="0"/>
              </a:rPr>
              <a:t>решением Совета депутатов </a:t>
            </a:r>
            <a:r>
              <a:rPr lang="ru-RU" sz="1400" dirty="0" err="1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Bauhaus" panose="020B0506030404030204" pitchFamily="34" charset="0"/>
              </a:rPr>
              <a:t>Дрязгинского</a:t>
            </a:r>
            <a:r>
              <a:rPr lang="ru-RU" sz="1400" dirty="0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Bauhaus" panose="020B0506030404030204" pitchFamily="34" charset="0"/>
              </a:rPr>
              <a:t> </a:t>
            </a:r>
            <a:r>
              <a:rPr lang="ru-RU" sz="14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Bauhaus" panose="020B0506030404030204" pitchFamily="34" charset="0"/>
              </a:rPr>
              <a:t>сельсовета от </a:t>
            </a:r>
            <a:r>
              <a:rPr lang="ru-RU" sz="1400" dirty="0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Bauhaus" panose="020B0506030404030204" pitchFamily="34" charset="0"/>
              </a:rPr>
              <a:t>24.12.2021 </a:t>
            </a:r>
            <a:r>
              <a:rPr lang="ru-RU" sz="14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Bauhaus" panose="020B0506030404030204" pitchFamily="34" charset="0"/>
              </a:rPr>
              <a:t>г. </a:t>
            </a:r>
            <a:r>
              <a:rPr lang="ru-RU" sz="1400" dirty="0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Bauhaus" panose="020B0506030404030204" pitchFamily="34" charset="0"/>
              </a:rPr>
              <a:t>№23/46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4690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usma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4349" y="153246"/>
            <a:ext cx="1152128" cy="1431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326773"/>
              </p:ext>
            </p:extLst>
          </p:nvPr>
        </p:nvGraphicFramePr>
        <p:xfrm>
          <a:off x="602207" y="2204864"/>
          <a:ext cx="8074249" cy="274694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264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123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0536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60124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84248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Проект на 2022 год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Проект на 2023 год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Проект на 2024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</a:rPr>
                        <a:t> год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661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Доходы бюджета</a:t>
                      </a:r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j-lt"/>
                          <a:cs typeface="Times New Roman" panose="02020603050405020304" pitchFamily="18" charset="0"/>
                        </a:rPr>
                        <a:t>12 863,9</a:t>
                      </a:r>
                      <a:endParaRPr lang="ru-RU" sz="12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j-lt"/>
                          <a:cs typeface="Times New Roman" panose="02020603050405020304" pitchFamily="18" charset="0"/>
                        </a:rPr>
                        <a:t>8 095,9</a:t>
                      </a:r>
                      <a:endParaRPr lang="ru-RU" sz="12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8 246,1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1231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Расходы бюджета</a:t>
                      </a:r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j-lt"/>
                          <a:cs typeface="Times New Roman" panose="02020603050405020304" pitchFamily="18" charset="0"/>
                        </a:rPr>
                        <a:t>12 863,9</a:t>
                      </a:r>
                      <a:endParaRPr lang="ru-RU" sz="12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j-lt"/>
                          <a:cs typeface="Times New Roman" panose="02020603050405020304" pitchFamily="18" charset="0"/>
                        </a:rPr>
                        <a:t>8 095,9</a:t>
                      </a:r>
                      <a:endParaRPr lang="ru-RU" sz="12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8 246,1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661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Дефицит</a:t>
                      </a:r>
                      <a:r>
                        <a:rPr lang="ru-RU" sz="1200" baseline="0" dirty="0" smtClean="0"/>
                        <a:t> (п</a:t>
                      </a:r>
                      <a:r>
                        <a:rPr lang="ru-RU" sz="1200" dirty="0" smtClean="0"/>
                        <a:t>рофицит) бюджета</a:t>
                      </a:r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0,0</a:t>
                      </a:r>
                      <a:endParaRPr lang="ru-RU" sz="12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0,0</a:t>
                      </a:r>
                      <a:endParaRPr lang="ru-RU" sz="12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7884368" y="1951790"/>
            <a:ext cx="792088" cy="3600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2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uhausLightCTT" panose="020B0604020202020204"/>
              </a:rPr>
              <a:t>тыс.руб.</a:t>
            </a:r>
            <a:endParaRPr lang="ru-RU" sz="12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uhausLightCTT" panose="020B0604020202020204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117" y="20607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uhausLightCTT" panose="020B0604020202020204"/>
                <a:cs typeface="Bauhaus" panose="020B0506030404030204" pitchFamily="34" charset="0"/>
              </a:rPr>
              <a:t>Основные параметры проекта бюджета сельского 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uhausLightCTT" panose="020B0604020202020204"/>
                <a:cs typeface="Bauhaus" panose="020B0506030404030204" pitchFamily="34" charset="0"/>
              </a:rPr>
              <a:t>поселения </a:t>
            </a:r>
            <a:r>
              <a:rPr lang="ru-RU" sz="2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uhausLightCTT" panose="020B0604020202020204"/>
                <a:cs typeface="Bauhaus" panose="020B0506030404030204" pitchFamily="34" charset="0"/>
              </a:rPr>
              <a:t>Дрязгинский</a:t>
            </a:r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uhausLightCTT" panose="020B0604020202020204"/>
                <a:cs typeface="Bauhaus" panose="020B0506030404030204" pitchFamily="34" charset="0"/>
              </a:rPr>
              <a:t> сельсовет на 2022 год и плановый период 2023 и 2024 годов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474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573650"/>
            <a:ext cx="6804756" cy="595535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kern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uhausLightCTT" pitchFamily="2" charset="0"/>
                <a:cs typeface="Bauhaus" panose="020B0506030404030204" pitchFamily="34" charset="0"/>
              </a:rPr>
              <a:t>Структура </a:t>
            </a:r>
            <a:r>
              <a:rPr lang="ru-RU" altLang="ru-RU" sz="24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uhausLightCTT" pitchFamily="2" charset="0"/>
                <a:cs typeface="Bauhaus" panose="020B0506030404030204" pitchFamily="34" charset="0"/>
              </a:rPr>
              <a:t>доходов </a:t>
            </a:r>
            <a:r>
              <a:rPr lang="ru-RU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uhausLightCTT" panose="020B0604020202020204"/>
                <a:cs typeface="Bauhaus" panose="020B0506030404030204" pitchFamily="34" charset="0"/>
              </a:rPr>
              <a:t>сельского 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uhausLightCTT" panose="020B0604020202020204"/>
                <a:cs typeface="Bauhaus" panose="020B0506030404030204" pitchFamily="34" charset="0"/>
              </a:rPr>
              <a:t>поселения </a:t>
            </a:r>
            <a:r>
              <a:rPr lang="ru-RU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uhausLightCTT" panose="020B0604020202020204"/>
                <a:cs typeface="Bauhaus" panose="020B0506030404030204" pitchFamily="34" charset="0"/>
              </a:rPr>
              <a:t>Дрязгинский</a:t>
            </a:r>
            <a:r>
              <a:rPr lang="ru-RU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uhausLightCTT" panose="020B0604020202020204"/>
                <a:cs typeface="Bauhaus" panose="020B0506030404030204" pitchFamily="34" charset="0"/>
              </a:rPr>
              <a:t> 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uhausLightCTT" panose="020B0604020202020204"/>
                <a:cs typeface="Bauhaus" panose="020B0506030404030204" pitchFamily="34" charset="0"/>
              </a:rPr>
              <a:t>сельсовет</a:t>
            </a:r>
            <a:r>
              <a:rPr lang="en-US" altLang="ru-RU" sz="14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uhausLightCTT" pitchFamily="2" charset="0"/>
                <a:cs typeface="Arial"/>
              </a:rPr>
              <a:t/>
            </a:r>
            <a:br>
              <a:rPr lang="en-US" altLang="ru-RU" sz="14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uhausLightCTT" pitchFamily="2" charset="0"/>
                <a:cs typeface="Arial"/>
              </a:rPr>
            </a:br>
            <a:endParaRPr lang="ru-RU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uhausLightCTT" pitchFamily="2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72482506"/>
              </p:ext>
            </p:extLst>
          </p:nvPr>
        </p:nvGraphicFramePr>
        <p:xfrm>
          <a:off x="179512" y="1052736"/>
          <a:ext cx="446449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82114598"/>
              </p:ext>
            </p:extLst>
          </p:nvPr>
        </p:nvGraphicFramePr>
        <p:xfrm>
          <a:off x="-508" y="4571514"/>
          <a:ext cx="928903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4139952" y="1728493"/>
            <a:ext cx="4896544" cy="2170274"/>
          </a:xfrm>
          <a:prstGeom prst="roundRect">
            <a:avLst>
              <a:gd name="adj" fmla="val 13594"/>
            </a:avLst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Налоговые и неналоговые доходы –  2 744,9 тыс. руб.</a:t>
            </a:r>
          </a:p>
          <a:p>
            <a:pPr algn="ctr"/>
            <a:endParaRPr lang="ru-RU" sz="15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1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Безвозмездные поступления –  10 119,0 </a:t>
            </a:r>
            <a:r>
              <a:rPr lang="ru-RU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тыс. руб</a:t>
            </a:r>
            <a:r>
              <a:rPr lang="ru-RU" sz="1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ctr"/>
            <a:endParaRPr lang="ru-RU" sz="15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1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Всего – 12 863,9 </a:t>
            </a:r>
            <a:r>
              <a:rPr lang="ru-RU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тыс. руб</a:t>
            </a:r>
            <a:r>
              <a:rPr lang="ru-RU" sz="1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     </a:t>
            </a:r>
            <a:endParaRPr lang="ru-RU" sz="1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5636" y="4149080"/>
            <a:ext cx="7056784" cy="288032"/>
          </a:xfrm>
          <a:prstGeom prst="roundRect">
            <a:avLst>
              <a:gd name="adj" fmla="val 50000"/>
            </a:avLst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Структура налоговых и неналоговых </a:t>
            </a:r>
            <a:r>
              <a:rPr lang="ru-RU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доходов</a:t>
            </a:r>
            <a:endParaRPr lang="ru-RU" sz="16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21" descr="usman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04349" y="153246"/>
            <a:ext cx="1152128" cy="1431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44136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88640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kern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uhausLightCTT" pitchFamily="2" charset="0"/>
                <a:cs typeface="Bauhaus" panose="020B0506030404030204" pitchFamily="34" charset="0"/>
              </a:rPr>
              <a:t>Темп роста доходов 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uhausLightCTT" panose="020B0604020202020204"/>
                <a:cs typeface="Bauhaus" panose="020B0506030404030204" pitchFamily="34" charset="0"/>
              </a:rPr>
              <a:t>сельского </a:t>
            </a:r>
            <a:r>
              <a:rPr lang="ru-RU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uhausLightCTT" panose="020B0604020202020204"/>
                <a:cs typeface="Bauhaus" panose="020B0506030404030204" pitchFamily="34" charset="0"/>
              </a:rPr>
              <a:t>поселения   </a:t>
            </a:r>
            <a:r>
              <a:rPr lang="ru-RU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uhausLightCTT" panose="020B0604020202020204"/>
                <a:cs typeface="Bauhaus" panose="020B0506030404030204" pitchFamily="34" charset="0"/>
              </a:rPr>
              <a:t>Дрязгинский</a:t>
            </a:r>
            <a:r>
              <a:rPr lang="ru-RU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uhausLightCTT" panose="020B0604020202020204"/>
                <a:cs typeface="Bauhaus" panose="020B0506030404030204" pitchFamily="34" charset="0"/>
              </a:rPr>
              <a:t> 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uhausLightCTT" panose="020B0604020202020204"/>
                <a:cs typeface="Bauhaus" panose="020B0506030404030204" pitchFamily="34" charset="0"/>
              </a:rPr>
              <a:t>сельсовет</a:t>
            </a:r>
            <a:endParaRPr lang="ru-RU" sz="2400" baseline="30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29875198"/>
              </p:ext>
            </p:extLst>
          </p:nvPr>
        </p:nvGraphicFramePr>
        <p:xfrm>
          <a:off x="251520" y="1340768"/>
          <a:ext cx="878497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1" descr="usman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4349" y="153246"/>
            <a:ext cx="1152128" cy="1431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82134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1560" y="289729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kern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uhausLightCTT" pitchFamily="2" charset="0"/>
                <a:cs typeface="Bauhaus" panose="020B0506030404030204" pitchFamily="34" charset="0"/>
              </a:rPr>
              <a:t>Расходы бюджета </a:t>
            </a:r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uhausLightCTT" panose="020B0604020202020204"/>
                <a:cs typeface="Bauhaus" panose="020B0506030404030204" pitchFamily="34" charset="0"/>
              </a:rPr>
              <a:t>сельского 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uhausLightCTT" panose="020B0604020202020204"/>
                <a:cs typeface="Bauhaus" panose="020B0506030404030204" pitchFamily="34" charset="0"/>
              </a:rPr>
              <a:t>поселения </a:t>
            </a:r>
            <a:r>
              <a:rPr lang="ru-RU" sz="2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uhausLightCTT" panose="020B0604020202020204"/>
                <a:cs typeface="Bauhaus" panose="020B0506030404030204" pitchFamily="34" charset="0"/>
              </a:rPr>
              <a:t>Дрязгинский</a:t>
            </a:r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uhausLightCTT" panose="020B0604020202020204"/>
                <a:cs typeface="Bauhaus" panose="020B0506030404030204" pitchFamily="34" charset="0"/>
              </a:rPr>
              <a:t> сельсовет (без учета субсидий, субвенций и иных межбюджетных трансфертов) поквартально. </a:t>
            </a:r>
            <a:r>
              <a:rPr lang="ru-RU" sz="2000" baseline="30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sz="2000" baseline="30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ru-RU" sz="2000" dirty="0"/>
          </a:p>
        </p:txBody>
      </p:sp>
      <p:pic>
        <p:nvPicPr>
          <p:cNvPr id="4" name="Picture 21" descr="usma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4349" y="153246"/>
            <a:ext cx="1152128" cy="1431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60481127"/>
              </p:ext>
            </p:extLst>
          </p:nvPr>
        </p:nvGraphicFramePr>
        <p:xfrm>
          <a:off x="863790" y="1844824"/>
          <a:ext cx="759664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324057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owerpointbase.com-w895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TM02900722[[fn=Совет директоров]]</Template>
  <TotalTime>16096</TotalTime>
  <Words>210</Words>
  <Application>Microsoft Office PowerPoint</Application>
  <PresentationFormat>Экран (4:3)</PresentationFormat>
  <Paragraphs>53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7" baseType="lpstr">
      <vt:lpstr>BauhausLightCTT</vt:lpstr>
      <vt:lpstr>Calibri</vt:lpstr>
      <vt:lpstr>Bauhaus</vt:lpstr>
      <vt:lpstr>Century Gothic</vt:lpstr>
      <vt:lpstr>Wingdings 2</vt:lpstr>
      <vt:lpstr>Times New Roman</vt:lpstr>
      <vt:lpstr>Monotype Corsiva</vt:lpstr>
      <vt:lpstr>Calibri Light</vt:lpstr>
      <vt:lpstr>Arial</vt:lpstr>
      <vt:lpstr>HDOfficeLightV0</vt:lpstr>
      <vt:lpstr>1_HDOfficeLightV0</vt:lpstr>
      <vt:lpstr>powerpointbase.com-w895</vt:lpstr>
      <vt:lpstr>Презентация PowerPoint</vt:lpstr>
      <vt:lpstr>Основные параметры проекта бюджета сельского поселения Дрязгинский сельсовет на 2022 год и плановый период 2023 и 2024 годов</vt:lpstr>
      <vt:lpstr>Структура доходов сельского поселения Дрязгинский сельсовет </vt:lpstr>
      <vt:lpstr>Презентация PowerPoint</vt:lpstr>
      <vt:lpstr>Расходы бюджета сельского поселения Дрязгинский сельсовет (без учета субсидий, субвенций и иных межбюджетных трансфертов) поквартально.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ГРАЖДАНИНА НА 2016 – 2019 ГОД</dc:title>
  <dc:creator>ARCHI</dc:creator>
  <cp:lastModifiedBy>Sorokina</cp:lastModifiedBy>
  <cp:revision>709</cp:revision>
  <cp:lastPrinted>2023-05-26T13:35:07Z</cp:lastPrinted>
  <dcterms:modified xsi:type="dcterms:W3CDTF">2023-05-29T10:39:27Z</dcterms:modified>
  <cp:contentStatus/>
</cp:coreProperties>
</file>